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8653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40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75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30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SOLOMON KOBBY EWUDZIE</a:t>
            </a:r>
          </a:p>
          <a:p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8 APR 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EEDD87-DE8B-6CAC-E860-08D7CEB16410}"/>
              </a:ext>
            </a:extLst>
          </p:cNvPr>
          <p:cNvSpPr/>
          <p:nvPr/>
        </p:nvSpPr>
        <p:spPr>
          <a:xfrm>
            <a:off x="482955" y="1965960"/>
            <a:ext cx="1343342" cy="294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Replace missing Payload values with the mean using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 .</a:t>
            </a:r>
            <a:r>
              <a:rPr lang="en-GB" dirty="0" err="1"/>
              <a:t>fillna</a:t>
            </a:r>
            <a:r>
              <a:rPr lang="en-GB" dirty="0"/>
              <a:t>()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FFA70E-639D-E468-578E-D518CFDEB3C1}"/>
              </a:ext>
            </a:extLst>
          </p:cNvPr>
          <p:cNvSpPr/>
          <p:nvPr/>
        </p:nvSpPr>
        <p:spPr>
          <a:xfrm>
            <a:off x="2923717" y="1965960"/>
            <a:ext cx="1343342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number of launches per site using</a:t>
            </a:r>
          </a:p>
          <a:p>
            <a:pPr algn="ctr"/>
            <a:endParaRPr lang="en-US" dirty="0"/>
          </a:p>
          <a:p>
            <a:pPr algn="ctr"/>
            <a:r>
              <a:rPr lang="en-GB" dirty="0"/>
              <a:t>.</a:t>
            </a:r>
            <a:r>
              <a:rPr lang="en-GB" dirty="0" err="1"/>
              <a:t>value_counts</a:t>
            </a:r>
            <a:r>
              <a:rPr lang="en-GB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2BC03-7536-3C75-B121-B650054E1749}"/>
              </a:ext>
            </a:extLst>
          </p:cNvPr>
          <p:cNvSpPr/>
          <p:nvPr/>
        </p:nvSpPr>
        <p:spPr>
          <a:xfrm>
            <a:off x="5237232" y="1950865"/>
            <a:ext cx="1343342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number and occurrence of each orbit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17E43E-996F-7240-5337-CE3FD0712381}"/>
              </a:ext>
            </a:extLst>
          </p:cNvPr>
          <p:cNvSpPr txBox="1">
            <a:spLocks/>
          </p:cNvSpPr>
          <p:nvPr/>
        </p:nvSpPr>
        <p:spPr>
          <a:xfrm>
            <a:off x="734028" y="5935553"/>
            <a:ext cx="10197782" cy="549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https://github.com/kobbystorm1/IBM-COURSER/blob/master/labs-jupyter-spacex-Data%20wrangling.ipynb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C3D3EF-A111-06CA-AC03-1F5DEADD8C8F}"/>
              </a:ext>
            </a:extLst>
          </p:cNvPr>
          <p:cNvSpPr/>
          <p:nvPr/>
        </p:nvSpPr>
        <p:spPr>
          <a:xfrm>
            <a:off x="7370832" y="1935770"/>
            <a:ext cx="1343342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number and </a:t>
            </a:r>
            <a:r>
              <a:rPr lang="en-GB" dirty="0"/>
              <a:t>occurrence</a:t>
            </a:r>
            <a:r>
              <a:rPr lang="en-US" dirty="0"/>
              <a:t> of mission outcome per orbit type</a:t>
            </a:r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B267D13-5CBE-F9F4-ACCC-7B3E64A07923}"/>
              </a:ext>
            </a:extLst>
          </p:cNvPr>
          <p:cNvSpPr/>
          <p:nvPr/>
        </p:nvSpPr>
        <p:spPr>
          <a:xfrm>
            <a:off x="6715070" y="3185305"/>
            <a:ext cx="521266" cy="441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B4FE88-91A0-2CEB-CA5C-B40FCB5D0F15}"/>
              </a:ext>
            </a:extLst>
          </p:cNvPr>
          <p:cNvSpPr/>
          <p:nvPr/>
        </p:nvSpPr>
        <p:spPr>
          <a:xfrm>
            <a:off x="9597938" y="1965960"/>
            <a:ext cx="1343342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landing outcome label from Outcome column</a:t>
            </a:r>
            <a:endParaRPr lang="en-GB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1287E66-AD98-FBCF-48DE-C4472783FACB}"/>
              </a:ext>
            </a:extLst>
          </p:cNvPr>
          <p:cNvSpPr/>
          <p:nvPr/>
        </p:nvSpPr>
        <p:spPr>
          <a:xfrm>
            <a:off x="8969997" y="3290719"/>
            <a:ext cx="521266" cy="441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FDB9C74-A43A-348F-03CD-66F48F4CF3C1}"/>
              </a:ext>
            </a:extLst>
          </p:cNvPr>
          <p:cNvSpPr/>
          <p:nvPr/>
        </p:nvSpPr>
        <p:spPr>
          <a:xfrm>
            <a:off x="4491512" y="3185305"/>
            <a:ext cx="521266" cy="441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F25C828-1022-627D-2D07-5DB134BA9FC2}"/>
              </a:ext>
            </a:extLst>
          </p:cNvPr>
          <p:cNvSpPr/>
          <p:nvPr/>
        </p:nvSpPr>
        <p:spPr>
          <a:xfrm>
            <a:off x="2097064" y="3215858"/>
            <a:ext cx="521266" cy="441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Scatter point chart of Flight Number vs launch site.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Scatter point chart of relationship between Payload and Launch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Bar chart of success rate of each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Scatter point chart of relationship between Flight Number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Scatter point chart of relationship between Payload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Line chart of launch success yearly trend.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DAB5974-73C0-C208-3230-277096C8743E}"/>
              </a:ext>
            </a:extLst>
          </p:cNvPr>
          <p:cNvSpPr txBox="1">
            <a:spLocks/>
          </p:cNvSpPr>
          <p:nvPr/>
        </p:nvSpPr>
        <p:spPr>
          <a:xfrm>
            <a:off x="734028" y="5935553"/>
            <a:ext cx="10197782" cy="549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https://github.com/kobbystorm1/IBM-COURSER/blob/master/IBM-DS0321EN-SkillsNetwork_labs_module_2_jupyter-labs-eda-dataviz.ipynb.jupyterlite.ipynb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6273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total number of successful and failure mission outcomes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7AED1E8-768A-AA31-D15C-A8F40DCE8DD5}"/>
              </a:ext>
            </a:extLst>
          </p:cNvPr>
          <p:cNvSpPr txBox="1">
            <a:spLocks/>
          </p:cNvSpPr>
          <p:nvPr/>
        </p:nvSpPr>
        <p:spPr>
          <a:xfrm>
            <a:off x="734028" y="6048006"/>
            <a:ext cx="10197782" cy="549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https://github.com/kobbystorm1/IBM-COURSER/blob/master/jupyter-labs-eda-sql-coursera_sqllite.ipynb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6273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failure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04-06-2010 and 20-03-2017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cont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)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7AED1E8-768A-AA31-D15C-A8F40DCE8DD5}"/>
              </a:ext>
            </a:extLst>
          </p:cNvPr>
          <p:cNvSpPr txBox="1">
            <a:spLocks/>
          </p:cNvSpPr>
          <p:nvPr/>
        </p:nvSpPr>
        <p:spPr>
          <a:xfrm>
            <a:off x="734028" y="6048006"/>
            <a:ext cx="10197782" cy="549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https://github.com/kobbystorm1/IBM-COURSER/blob/master/jupyter-labs-eda-sql-coursera_sqllite.ipynb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297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a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6A1E7CE-1CB3-E705-C948-359435FDCD2C}"/>
              </a:ext>
            </a:extLst>
          </p:cNvPr>
          <p:cNvSpPr txBox="1">
            <a:spLocks/>
          </p:cNvSpPr>
          <p:nvPr/>
        </p:nvSpPr>
        <p:spPr>
          <a:xfrm>
            <a:off x="579120" y="5532120"/>
            <a:ext cx="10352690" cy="10649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https://github.com/kobbystorm1/IBM-COURSER/blob/master/Interactive%20Visual%20Analytics%20with%20Folium%20lab.ipynb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Launch Site Drop-down Input Component to select all or single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success-pie-chart based on selected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Add a Range Slider to Select Payload.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success-payload-scatter-chart to see Payload success rates.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74890B1-1FDE-27EF-6784-96AD1173453F}"/>
              </a:ext>
            </a:extLst>
          </p:cNvPr>
          <p:cNvSpPr txBox="1">
            <a:spLocks/>
          </p:cNvSpPr>
          <p:nvPr/>
        </p:nvSpPr>
        <p:spPr>
          <a:xfrm>
            <a:off x="699066" y="5532120"/>
            <a:ext cx="10657490" cy="10649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https://github.com/kobbystorm1/IBM-COURSER/blob/master/spacex_dash_app.py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NumPy array from the column assign it to 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the data in X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transform.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function to split the data X and Y into training and test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train_test_split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logistic regression, support vector machine, decision tree classifier, k nearest neighbors objects.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of each classification method to find  best parameters and Calculate the prediction accuracy on the test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the confusion matrix for each classification method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989BC16-95DC-AC40-4FD9-DC923D04D1D2}"/>
              </a:ext>
            </a:extLst>
          </p:cNvPr>
          <p:cNvSpPr txBox="1">
            <a:spLocks/>
          </p:cNvSpPr>
          <p:nvPr/>
        </p:nvSpPr>
        <p:spPr>
          <a:xfrm>
            <a:off x="699066" y="6025573"/>
            <a:ext cx="10657490" cy="10649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https://github.com/kobbystorm1/IBM-COURSER/blob/master/IBM-_SpaceX_Machine_Learning_Prediction_Part_5.jupyterlite.ipynb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21803" y="4837881"/>
            <a:ext cx="7944761" cy="8712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CC9CC-5069-408B-6D38-A155C789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9" y="2191406"/>
            <a:ext cx="11932159" cy="24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35671" y="4875861"/>
            <a:ext cx="778427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E4398-6833-CBFE-A756-2375F010C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10" y="2033752"/>
            <a:ext cx="12204215" cy="27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6F3A8-3E52-92BA-9BDF-DECCF845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8" y="1895189"/>
            <a:ext cx="11941556" cy="30238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561305-22AF-FEE0-0FC5-1F61DBB88900}"/>
              </a:ext>
            </a:extLst>
          </p:cNvPr>
          <p:cNvSpPr txBox="1">
            <a:spLocks/>
          </p:cNvSpPr>
          <p:nvPr/>
        </p:nvSpPr>
        <p:spPr>
          <a:xfrm>
            <a:off x="2661872" y="5236200"/>
            <a:ext cx="6466361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Lower orbit travels have higher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61988" y="5889669"/>
            <a:ext cx="8531645" cy="673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E5D41-1616-3940-50E8-3901836C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85" y="2002221"/>
            <a:ext cx="12204970" cy="28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722180" y="5017373"/>
            <a:ext cx="6747640" cy="8907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C8D75-EC8D-DA70-125E-EB2978809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9" y="2065544"/>
            <a:ext cx="12008576" cy="27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69100" y="6267555"/>
            <a:ext cx="9317421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C34FA-B136-7A87-B55C-15EDF2974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7"/>
          <a:stretch/>
        </p:blipFill>
        <p:spPr>
          <a:xfrm>
            <a:off x="2423600" y="1329681"/>
            <a:ext cx="7344800" cy="48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ACB1C-7798-5DE4-039C-B05A955CE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59" y="2364773"/>
            <a:ext cx="4410882" cy="38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2EA93-F663-8739-5676-27C15D86E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97" y="1860331"/>
            <a:ext cx="8887362" cy="48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00B15-A582-387B-7BA1-8F5C64E1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92292"/>
            <a:ext cx="6726113" cy="18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CAA87-48E7-7A96-6517-3B7AAC6F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18" y="2676535"/>
            <a:ext cx="6864785" cy="17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65F05-68D4-A922-BC43-2F5696727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38" y="2443655"/>
            <a:ext cx="5366913" cy="30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11344"/>
            <a:ext cx="9810903" cy="423834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need to determine using Data Science if SpaceX will reuse the first stage of its space rockets to assist Space Y compete.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collection, Data wrangling was performed to acquire workable data. Exploratory data analysis (EDA) was performed using visualization and SQL. Interactive visual analytics was performed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Dash. Predictive analysis was performed using classification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was found that Booster version FT with payload between 2000 and 6000 is more likely to be reused. KSC-LC-39A is the launch site with highest success count and success ratio.</a:t>
            </a:r>
            <a:r>
              <a:rPr lang="en-US" sz="8800" dirty="0"/>
              <a:t>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Lower orbit travels have higher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models had a good accuracy (83%) in classifying whether a stage 1 would land successfully to be reused.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6925" y="125333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8C2C5-565D-A606-AAF3-9D74D596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1" y="1998345"/>
            <a:ext cx="5076486" cy="47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8AAC8-E63E-E0E3-F0CE-522BA07E8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86" y="2572640"/>
            <a:ext cx="6858835" cy="26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54070-6A38-E01A-280C-B57589D6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225" y="1695208"/>
            <a:ext cx="3335550" cy="510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4139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78DBA-604E-4EBF-2406-414549F2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0" y="3066998"/>
            <a:ext cx="11660237" cy="19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3418" y="4542574"/>
            <a:ext cx="9745589" cy="16838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by the coast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sites’ location markers on a global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F3DED-835D-E6EB-E17F-0A795A36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12264"/>
            <a:ext cx="10484615" cy="379035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64031B4-9137-CEDC-F283-5CCAE3D50812}"/>
              </a:ext>
            </a:extLst>
          </p:cNvPr>
          <p:cNvSpPr/>
          <p:nvPr/>
        </p:nvSpPr>
        <p:spPr>
          <a:xfrm>
            <a:off x="770011" y="1601131"/>
            <a:ext cx="923851" cy="835572"/>
          </a:xfrm>
          <a:prstGeom prst="ellipse">
            <a:avLst/>
          </a:prstGeom>
          <a:noFill/>
          <a:ln w="57150">
            <a:solidFill>
              <a:srgbClr val="CF8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9046AB-6447-9B14-B288-7DF7BA87542D}"/>
              </a:ext>
            </a:extLst>
          </p:cNvPr>
          <p:cNvSpPr/>
          <p:nvPr/>
        </p:nvSpPr>
        <p:spPr>
          <a:xfrm>
            <a:off x="10157081" y="3382437"/>
            <a:ext cx="923851" cy="835572"/>
          </a:xfrm>
          <a:prstGeom prst="ellipse">
            <a:avLst/>
          </a:prstGeom>
          <a:noFill/>
          <a:ln w="57150">
            <a:solidFill>
              <a:srgbClr val="CF8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0387" y="4591579"/>
            <a:ext cx="8327585" cy="11895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KSC-LC-39A is the launch site with highest success count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site outcomes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3E088-42BC-0CC4-68D5-68E7FA757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4" y="1457756"/>
            <a:ext cx="3610309" cy="2812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23188-06A4-F94A-29A4-A17ABC2A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193" y="1457756"/>
            <a:ext cx="3234354" cy="2763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BB628A-5A13-BD4E-ABF4-55996FA5D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546" y="1411803"/>
            <a:ext cx="3142449" cy="2809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7128B5-3B79-D034-04FC-03D3E73F5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84" y="4269770"/>
            <a:ext cx="2734057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4167" y="6025573"/>
            <a:ext cx="10707287" cy="54905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close to the coast, rail and highways for access but far from cities for safety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to its proximities marked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5910F-53EC-68F8-DDEE-D9E6C491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72" y="1374105"/>
            <a:ext cx="10376600" cy="4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61160"/>
            <a:ext cx="8932064" cy="4983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 one does most of the work in moving a spaceship to space. This stage is quite large and expensive. Unlike other rocket providers, SpaceX's Falcon 9 Can sometimes recover the first stage thereby reducing overall costs by half. At other times it will crash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that would like to compete with SpaceX.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 to gather information about Space X and create dashboards for the team.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 to determine using Data Science if SpaceX will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will assist Space Y to know how to compete in upcoming launches.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6273688"/>
            <a:ext cx="9745589" cy="7536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KSC-LC-39A is the launch site with highest success count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25079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All launch sites success 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67F6A-7E02-F6FC-2C61-6A39F077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67" y="878755"/>
            <a:ext cx="9745589" cy="53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3350" y="6226392"/>
            <a:ext cx="10551583" cy="7216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KSC-LC-39A has highest success ratio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E9FCC-57D9-D24E-1214-39CDA8CF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27" y="1382441"/>
            <a:ext cx="11064245" cy="46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368010"/>
            <a:ext cx="11148690" cy="8822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 FT with payload between 2000 and 6000 is more likely to be reused.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scatter plot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240DB-ED22-A1C9-C570-A6F602626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40" y="1195560"/>
            <a:ext cx="10192179" cy="52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35526" y="5655348"/>
            <a:ext cx="6860873" cy="1142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four models have the same accuracy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A5E11-D6BB-EFDD-44B8-9DA772BCA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86" y="1271090"/>
            <a:ext cx="8980714" cy="47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3026" y="6306104"/>
            <a:ext cx="9477960" cy="5490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are good at classification but possess a few false positives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10D53-2978-DF6B-BD1A-56508412B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8"/>
          <a:stretch/>
        </p:blipFill>
        <p:spPr>
          <a:xfrm>
            <a:off x="1891014" y="1272931"/>
            <a:ext cx="7163988" cy="504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KSC-LC-39A is the launch site with highest success count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KSC-LC-39A launch site has highest success ratio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Lower orbit travels have higher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 FT with payload between 2000 and 6000 is more likely to be reused/succeed.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models had a good accuracy (83%) in classifying whether a stage 1 would land successfully to be reused.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data available in GitHub repository.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https://github.com/kobbystorm1/IBM-COURSER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Describes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Describes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classification models were built, tuned and evaluated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Done through API calls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9668" y="1653224"/>
            <a:ext cx="10715943" cy="373305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5599375"/>
            <a:ext cx="10197782" cy="549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https://github.com/kobbystorm1/IBM-COURSER/blob/master/jupyter-labs-spacex-data-collection-api.ipynb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511FC1-1F1D-7F95-492E-9562E5ABED24}"/>
              </a:ext>
            </a:extLst>
          </p:cNvPr>
          <p:cNvSpPr/>
          <p:nvPr/>
        </p:nvSpPr>
        <p:spPr>
          <a:xfrm>
            <a:off x="4489577" y="2438400"/>
            <a:ext cx="1343342" cy="2484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Make </a:t>
            </a:r>
            <a:r>
              <a:rPr lang="en-GB" dirty="0" err="1"/>
              <a:t>request.get</a:t>
            </a:r>
            <a:r>
              <a:rPr lang="en-GB" dirty="0"/>
              <a:t> call to API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6108E5-C9D7-E88F-513B-6A61F76F7457}"/>
              </a:ext>
            </a:extLst>
          </p:cNvPr>
          <p:cNvSpPr/>
          <p:nvPr/>
        </p:nvSpPr>
        <p:spPr>
          <a:xfrm>
            <a:off x="3081772" y="3429000"/>
            <a:ext cx="838200" cy="502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43E437-CD4D-2B1D-7A2E-9EE0A673DB3F}"/>
              </a:ext>
            </a:extLst>
          </p:cNvPr>
          <p:cNvSpPr/>
          <p:nvPr/>
        </p:nvSpPr>
        <p:spPr>
          <a:xfrm>
            <a:off x="7267260" y="2438400"/>
            <a:ext cx="1889760" cy="2484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-apple-system"/>
              </a:rPr>
              <a:t>Check the content using </a:t>
            </a:r>
            <a:r>
              <a:rPr lang="en-US" b="0" i="0" dirty="0" err="1">
                <a:effectLst/>
                <a:latin typeface="-apple-system"/>
              </a:rPr>
              <a:t>response.content</a:t>
            </a:r>
            <a:r>
              <a:rPr lang="en-US" b="0" i="0" dirty="0">
                <a:effectLst/>
                <a:latin typeface="-apple-system"/>
              </a:rPr>
              <a:t> 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65D9A-55D7-6E20-EB88-E48451E438C3}"/>
              </a:ext>
            </a:extLst>
          </p:cNvPr>
          <p:cNvSpPr/>
          <p:nvPr/>
        </p:nvSpPr>
        <p:spPr>
          <a:xfrm>
            <a:off x="1219198" y="2438400"/>
            <a:ext cx="1343342" cy="2484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Assign API </a:t>
            </a:r>
            <a:r>
              <a:rPr lang="en-GB" dirty="0" err="1"/>
              <a:t>url</a:t>
            </a:r>
            <a:r>
              <a:rPr lang="en-GB" dirty="0"/>
              <a:t> to variable  </a:t>
            </a:r>
          </a:p>
          <a:p>
            <a:pPr algn="ctr"/>
            <a:r>
              <a:rPr lang="en-GB" dirty="0"/>
              <a:t> </a:t>
            </a:r>
            <a:r>
              <a:rPr lang="en-GB" dirty="0" err="1"/>
              <a:t>spacex_url</a:t>
            </a:r>
            <a:endParaRPr lang="en-GB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EE71A29-9738-C25E-A593-40C3A1AC2B4B}"/>
              </a:ext>
            </a:extLst>
          </p:cNvPr>
          <p:cNvSpPr/>
          <p:nvPr/>
        </p:nvSpPr>
        <p:spPr>
          <a:xfrm>
            <a:off x="6145012" y="3474720"/>
            <a:ext cx="838200" cy="502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770011" y="1493202"/>
            <a:ext cx="8842058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CB38E4-ABF7-EBD9-1E1E-CEBEF572B889}"/>
              </a:ext>
            </a:extLst>
          </p:cNvPr>
          <p:cNvSpPr/>
          <p:nvPr/>
        </p:nvSpPr>
        <p:spPr>
          <a:xfrm>
            <a:off x="1828800" y="2438400"/>
            <a:ext cx="1343342" cy="2484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</a:t>
            </a:r>
            <a:r>
              <a:rPr lang="en-GB" dirty="0" err="1"/>
              <a:t>dataframe</a:t>
            </a:r>
            <a:r>
              <a:rPr lang="en-GB" dirty="0"/>
              <a:t> using </a:t>
            </a:r>
            <a:r>
              <a:rPr lang="en-GB" dirty="0" err="1"/>
              <a:t>pd.json_normalize</a:t>
            </a:r>
            <a:r>
              <a:rPr lang="en-GB" dirty="0"/>
              <a:t>()</a:t>
            </a:r>
          </a:p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8530D6-63E4-D8BB-087D-CE55EE76A0D1}"/>
              </a:ext>
            </a:extLst>
          </p:cNvPr>
          <p:cNvSpPr/>
          <p:nvPr/>
        </p:nvSpPr>
        <p:spPr>
          <a:xfrm>
            <a:off x="3337560" y="3596640"/>
            <a:ext cx="838200" cy="502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F9F1CC-D542-8E18-C173-0692799387AB}"/>
              </a:ext>
            </a:extLst>
          </p:cNvPr>
          <p:cNvSpPr/>
          <p:nvPr/>
        </p:nvSpPr>
        <p:spPr>
          <a:xfrm>
            <a:off x="4282440" y="2453640"/>
            <a:ext cx="1343342" cy="2484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 launch Relevant data columns to create new </a:t>
            </a:r>
            <a:r>
              <a:rPr lang="en-GB" dirty="0" err="1"/>
              <a:t>dataframe</a:t>
            </a:r>
            <a:r>
              <a:rPr lang="en-GB" dirty="0"/>
              <a:t>.</a:t>
            </a:r>
          </a:p>
          <a:p>
            <a:pPr algn="ctr"/>
            <a:endParaRPr lang="en-GB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7A48D7C-988B-D545-1D12-F9D83BDED25E}"/>
              </a:ext>
            </a:extLst>
          </p:cNvPr>
          <p:cNvSpPr/>
          <p:nvPr/>
        </p:nvSpPr>
        <p:spPr>
          <a:xfrm>
            <a:off x="5791200" y="3611880"/>
            <a:ext cx="838200" cy="502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1FAF27-12C3-0D98-5397-6B93DED4363B}"/>
              </a:ext>
            </a:extLst>
          </p:cNvPr>
          <p:cNvSpPr/>
          <p:nvPr/>
        </p:nvSpPr>
        <p:spPr>
          <a:xfrm>
            <a:off x="6888480" y="2423450"/>
            <a:ext cx="1343342" cy="2484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Filter </a:t>
            </a:r>
            <a:r>
              <a:rPr lang="en-GB" dirty="0" err="1"/>
              <a:t>dataframe</a:t>
            </a:r>
            <a:r>
              <a:rPr lang="en-GB" dirty="0"/>
              <a:t> to only Falcon 9 launches.</a:t>
            </a:r>
          </a:p>
          <a:p>
            <a:pPr algn="ctr"/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796D3C-B133-7E90-F355-2D1498833E68}"/>
              </a:ext>
            </a:extLst>
          </p:cNvPr>
          <p:cNvSpPr txBox="1">
            <a:spLocks/>
          </p:cNvSpPr>
          <p:nvPr/>
        </p:nvSpPr>
        <p:spPr>
          <a:xfrm>
            <a:off x="734028" y="5935553"/>
            <a:ext cx="10197782" cy="549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https://github.com/kobbystorm1/IBM-COURSER/blob/master/jupyter-labs-spacex-data-collection-api.ipynb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2273</TotalTime>
  <Words>1622</Words>
  <Application>Microsoft Office PowerPoint</Application>
  <PresentationFormat>Widescreen</PresentationFormat>
  <Paragraphs>220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Solomon Kobby</cp:lastModifiedBy>
  <cp:revision>208</cp:revision>
  <dcterms:created xsi:type="dcterms:W3CDTF">2021-04-29T18:58:34Z</dcterms:created>
  <dcterms:modified xsi:type="dcterms:W3CDTF">2023-04-10T01:51:02Z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